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6" r:id="rId10"/>
    <p:sldId id="263" r:id="rId11"/>
    <p:sldId id="264" r:id="rId12"/>
    <p:sldId id="265" r:id="rId13"/>
    <p:sldId id="269" r:id="rId14"/>
    <p:sldId id="272" r:id="rId15"/>
    <p:sldId id="270" r:id="rId16"/>
    <p:sldId id="271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056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843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814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45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9432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89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210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04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40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31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40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8646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1946" y="477982"/>
            <a:ext cx="7772400" cy="3810000"/>
          </a:xfrm>
        </p:spPr>
        <p:txBody>
          <a:bodyPr/>
          <a:lstStyle/>
          <a:p>
            <a:r>
              <a:rPr lang="en-GB" sz="6000" b="1" dirty="0" smtClean="0">
                <a:effectLst/>
              </a:rPr>
              <a:t>Ethical Challenges </a:t>
            </a:r>
            <a:br>
              <a:rPr lang="en-GB" sz="6000" b="1" dirty="0" smtClean="0">
                <a:effectLst/>
              </a:rPr>
            </a:br>
            <a:r>
              <a:rPr lang="en-GB" sz="6000" b="1" dirty="0" smtClean="0">
                <a:effectLst/>
              </a:rPr>
              <a:t>to </a:t>
            </a:r>
            <a:r>
              <a:rPr lang="en-GB" sz="6000" b="1" dirty="0">
                <a:effectLst/>
              </a:rPr>
              <a:t>Researching within a </a:t>
            </a:r>
            <a:r>
              <a:rPr lang="en-GB" sz="6000" b="1" dirty="0" smtClean="0">
                <a:effectLst/>
              </a:rPr>
              <a:t/>
            </a:r>
            <a:br>
              <a:rPr lang="en-GB" sz="6000" b="1" dirty="0" smtClean="0">
                <a:effectLst/>
              </a:rPr>
            </a:br>
            <a:r>
              <a:rPr lang="en-GB" sz="6000" b="1" dirty="0" smtClean="0">
                <a:effectLst/>
              </a:rPr>
              <a:t>South </a:t>
            </a:r>
            <a:r>
              <a:rPr lang="en-GB" sz="6000" b="1" dirty="0">
                <a:effectLst/>
              </a:rPr>
              <a:t>Asian Context</a:t>
            </a:r>
            <a:endParaRPr lang="en-GB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0"/>
            <a:ext cx="7543800" cy="1640379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By Sana Rizvi</a:t>
            </a:r>
          </a:p>
          <a:p>
            <a:r>
              <a:rPr lang="en-GB" dirty="0" smtClean="0"/>
              <a:t>Doctoral researcher </a:t>
            </a:r>
          </a:p>
          <a:p>
            <a:r>
              <a:rPr lang="en-GB" dirty="0" smtClean="0"/>
              <a:t>graduate school of education</a:t>
            </a:r>
          </a:p>
          <a:p>
            <a:r>
              <a:rPr lang="en-GB" dirty="0" smtClean="0"/>
              <a:t>University of Bristol</a:t>
            </a:r>
          </a:p>
        </p:txBody>
      </p:sp>
    </p:spTree>
    <p:extLst>
      <p:ext uri="{BB962C8B-B14F-4D97-AF65-F5344CB8AC3E}">
        <p14:creationId xmlns:p14="http://schemas.microsoft.com/office/powerpoint/2010/main" val="268979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905000"/>
            <a:ext cx="87630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 smtClean="0"/>
              <a:t>School Policy, Beliefs and Attitudes </a:t>
            </a:r>
            <a:endParaRPr lang="en-GB" sz="2800" dirty="0" smtClean="0"/>
          </a:p>
          <a:p>
            <a:r>
              <a:rPr lang="en-GB" sz="2800" dirty="0" smtClean="0">
                <a:ea typeface="Arial Unicode MS"/>
              </a:rPr>
              <a:t>Communication about the Parent’s right </a:t>
            </a:r>
            <a:r>
              <a:rPr lang="en-GB" sz="2800" dirty="0">
                <a:ea typeface="Arial Unicode MS"/>
              </a:rPr>
              <a:t>to refuse and/or withdraw from the research at any </a:t>
            </a:r>
            <a:r>
              <a:rPr lang="en-GB" sz="2800" dirty="0" smtClean="0">
                <a:ea typeface="Arial Unicode MS"/>
              </a:rPr>
              <a:t>time was </a:t>
            </a:r>
            <a:r>
              <a:rPr lang="en-GB" sz="2800" dirty="0">
                <a:ea typeface="Arial Unicode MS"/>
              </a:rPr>
              <a:t>communicated in English language </a:t>
            </a:r>
            <a:endParaRPr lang="en-GB" sz="2800" dirty="0" smtClean="0">
              <a:ea typeface="Arial Unicode MS"/>
            </a:endParaRPr>
          </a:p>
          <a:p>
            <a:pPr lvl="1"/>
            <a:r>
              <a:rPr lang="en-GB" sz="2800" dirty="0" smtClean="0">
                <a:ea typeface="Arial Unicode MS"/>
              </a:rPr>
              <a:t>School </a:t>
            </a:r>
            <a:r>
              <a:rPr lang="en-GB" sz="2800" dirty="0">
                <a:ea typeface="Arial Unicode MS"/>
              </a:rPr>
              <a:t>insisted it was not their policy to communicate in different ethnic </a:t>
            </a:r>
            <a:r>
              <a:rPr lang="en-GB" sz="2800" dirty="0" smtClean="0">
                <a:ea typeface="Arial Unicode MS"/>
              </a:rPr>
              <a:t>languages. </a:t>
            </a:r>
          </a:p>
          <a:p>
            <a:r>
              <a:rPr lang="en-GB" sz="2800" dirty="0" smtClean="0">
                <a:ea typeface="Arial Unicode MS"/>
              </a:rPr>
              <a:t>Many parents did not have English as first language. </a:t>
            </a:r>
          </a:p>
          <a:p>
            <a:r>
              <a:rPr lang="en-GB" sz="2800" dirty="0" smtClean="0">
                <a:ea typeface="Arial Unicode MS"/>
              </a:rPr>
              <a:t>Affected the degree to which consent, research objectives and research findings were understood by parents.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15240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GB" sz="4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Issues in working with </a:t>
            </a:r>
          </a:p>
          <a:p>
            <a:pPr algn="l"/>
            <a:r>
              <a:rPr lang="en-GB" sz="4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Formal </a:t>
            </a:r>
            <a:r>
              <a:rPr lang="en-GB" sz="4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Gatekeepers</a:t>
            </a:r>
            <a:endParaRPr lang="en-GB" sz="40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8980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b="1" dirty="0" smtClean="0"/>
              <a:t>Confidentiality and Anonymity</a:t>
            </a:r>
            <a:r>
              <a:rPr lang="en-GB" sz="3200" dirty="0" smtClean="0"/>
              <a:t> </a:t>
            </a:r>
          </a:p>
          <a:p>
            <a:r>
              <a:rPr lang="en-GB" sz="3200" dirty="0"/>
              <a:t>S</a:t>
            </a:r>
            <a:r>
              <a:rPr lang="en-GB" sz="3200" dirty="0" smtClean="0"/>
              <a:t>chool’s role as a gatekeeper greatly affected issues around confidentiality and anonymity. </a:t>
            </a:r>
          </a:p>
          <a:p>
            <a:pPr lvl="1"/>
            <a:r>
              <a:rPr lang="en-GB" sz="3200" dirty="0" smtClean="0"/>
              <a:t>The participants were recruited as part of purposive sampling</a:t>
            </a:r>
          </a:p>
          <a:p>
            <a:pPr lvl="1"/>
            <a:r>
              <a:rPr lang="en-GB" sz="3200" dirty="0"/>
              <a:t>T</a:t>
            </a:r>
            <a:r>
              <a:rPr lang="en-GB" sz="3200" dirty="0" smtClean="0"/>
              <a:t>herefore schools were acutely aware of each family’s circumstances</a:t>
            </a:r>
            <a:r>
              <a:rPr lang="en-GB" sz="2800" dirty="0" smtClean="0"/>
              <a:t>.</a:t>
            </a:r>
            <a:endParaRPr lang="en-GB" sz="28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15240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GB" sz="4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Issues in working with </a:t>
            </a:r>
          </a:p>
          <a:p>
            <a:pPr algn="l"/>
            <a:r>
              <a:rPr lang="en-GB" sz="4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Formal </a:t>
            </a:r>
            <a:r>
              <a:rPr lang="en-GB" sz="4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Gatekeepers</a:t>
            </a:r>
            <a:endParaRPr lang="en-GB" sz="40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4294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b="1" dirty="0" smtClean="0"/>
              <a:t>Surveillance</a:t>
            </a:r>
            <a:endParaRPr lang="en-GB" sz="3200" dirty="0" smtClean="0"/>
          </a:p>
          <a:p>
            <a:r>
              <a:rPr lang="en-GB" sz="3200" dirty="0" smtClean="0"/>
              <a:t>Participants </a:t>
            </a:r>
            <a:r>
              <a:rPr lang="en-GB" sz="3200" dirty="0"/>
              <a:t>may feel they are being watched or judged by the school </a:t>
            </a:r>
            <a:endParaRPr lang="en-GB" sz="3200" dirty="0" smtClean="0"/>
          </a:p>
          <a:p>
            <a:r>
              <a:rPr lang="en-GB" sz="3200" dirty="0"/>
              <a:t>R</a:t>
            </a:r>
            <a:r>
              <a:rPr lang="en-GB" sz="3200" dirty="0" smtClean="0"/>
              <a:t>esearcher </a:t>
            </a:r>
            <a:r>
              <a:rPr lang="en-GB" sz="3200" dirty="0"/>
              <a:t>may come across as surveillance tool </a:t>
            </a:r>
            <a:endParaRPr lang="en-GB" sz="3200" dirty="0" smtClean="0"/>
          </a:p>
          <a:p>
            <a:r>
              <a:rPr lang="en-GB" sz="3200" dirty="0" smtClean="0"/>
              <a:t>Affects </a:t>
            </a:r>
            <a:r>
              <a:rPr lang="en-GB" sz="3200" dirty="0"/>
              <a:t>participant responses as parents may feel they have to conform to certain notions of parenting and what ideal home-school relationship should be</a:t>
            </a:r>
            <a:r>
              <a:rPr lang="en-GB" sz="3200" dirty="0" smtClean="0"/>
              <a:t>.</a:t>
            </a:r>
            <a:endParaRPr lang="en-GB" sz="3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15240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GB" sz="4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Issues in working with </a:t>
            </a:r>
          </a:p>
          <a:p>
            <a:pPr algn="l"/>
            <a:r>
              <a:rPr lang="en-GB" sz="4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Formal </a:t>
            </a:r>
            <a:r>
              <a:rPr lang="en-GB" sz="4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Gatekeepers</a:t>
            </a:r>
            <a:endParaRPr lang="en-GB" sz="40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2944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r>
              <a:rPr lang="en-GB" altLang="en-US" sz="4000" dirty="0">
                <a:effectLst/>
              </a:rPr>
              <a:t>Issues in working with </a:t>
            </a:r>
            <a:br>
              <a:rPr lang="en-GB" altLang="en-US" sz="4000" dirty="0">
                <a:effectLst/>
              </a:rPr>
            </a:br>
            <a:r>
              <a:rPr lang="en-GB" altLang="en-US" sz="4000" dirty="0">
                <a:effectLst/>
              </a:rPr>
              <a:t>Informal Gatekeepers</a:t>
            </a:r>
            <a:endParaRPr lang="en-GB" altLang="en-US" sz="4000" b="1" dirty="0" smtClean="0">
              <a:effectLst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80060" y="1881800"/>
            <a:ext cx="8229600" cy="4953000"/>
          </a:xfrm>
        </p:spPr>
        <p:txBody>
          <a:bodyPr>
            <a:normAutofit/>
          </a:bodyPr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sz="2800" b="1" dirty="0" smtClean="0"/>
              <a:t>Confidentiality in a small community</a:t>
            </a:r>
            <a:endParaRPr lang="en-GB" altLang="en-US" sz="2800" dirty="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sz="2800" dirty="0" smtClean="0"/>
              <a:t>“</a:t>
            </a:r>
            <a:r>
              <a:rPr lang="en-GB" altLang="en-US" sz="2800" i="1" dirty="0" smtClean="0"/>
              <a:t>In our community there is no such thing as confidentiality”- </a:t>
            </a:r>
            <a:r>
              <a:rPr lang="en-GB" altLang="en-US" sz="2800" dirty="0" smtClean="0"/>
              <a:t>Mother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sz="2800" b="1" dirty="0" smtClean="0"/>
              <a:t>Lack of procedure</a:t>
            </a:r>
            <a:endParaRPr lang="en-GB" altLang="en-US" sz="2800" dirty="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sz="2800" dirty="0" smtClean="0"/>
              <a:t>No proper records of participants. Snowballing to ask for accurate contact details can compromise anonymity.</a:t>
            </a:r>
            <a:endParaRPr lang="en-GB" altLang="en-US" sz="2800" b="1" dirty="0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sz="2800" b="1" dirty="0" smtClean="0"/>
              <a:t>Influencing inclusion/exclusion criteria</a:t>
            </a:r>
            <a:endParaRPr lang="en-GB" altLang="en-US" sz="2800" dirty="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sz="2800" i="1" dirty="0" smtClean="0"/>
              <a:t>“I wouldn’t contact her if I were you”</a:t>
            </a:r>
            <a:r>
              <a:rPr lang="en-GB" altLang="en-US" sz="2800" dirty="0" smtClean="0"/>
              <a:t>- 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GB" altLang="en-US" sz="2400" dirty="0" smtClean="0"/>
              <a:t>Support Group Coordinator</a:t>
            </a:r>
            <a:endParaRPr lang="en-GB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116539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altLang="en-US" sz="4000" dirty="0" smtClean="0">
                <a:effectLst/>
              </a:rPr>
              <a:t>Issues in working with </a:t>
            </a:r>
            <a:br>
              <a:rPr lang="en-GB" altLang="en-US" sz="4000" dirty="0" smtClean="0">
                <a:effectLst/>
              </a:rPr>
            </a:br>
            <a:r>
              <a:rPr lang="en-GB" altLang="en-US" sz="4000" dirty="0" smtClean="0">
                <a:effectLst/>
              </a:rPr>
              <a:t>Informal Gatekeepers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80060" y="1915236"/>
            <a:ext cx="8229600" cy="4892268"/>
          </a:xfrm>
        </p:spPr>
        <p:txBody>
          <a:bodyPr>
            <a:normAutofit/>
          </a:bodyPr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sz="2800" b="1" dirty="0" smtClean="0"/>
              <a:t>Difference in values, beliefs and attitudes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sz="2800" i="1" dirty="0" smtClean="0"/>
              <a:t>Its down to consanguinity, isn't it? –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sz="2800" i="1" dirty="0"/>
              <a:t>	</a:t>
            </a:r>
            <a:r>
              <a:rPr lang="en-GB" altLang="en-US" sz="2800" i="1" dirty="0" smtClean="0"/>
              <a:t>	</a:t>
            </a:r>
            <a:r>
              <a:rPr lang="en-GB" altLang="en-US" i="1" dirty="0" smtClean="0"/>
              <a:t>Support Group Coordinator 1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sz="2800" b="1" dirty="0" smtClean="0"/>
              <a:t>Assumed Community Representatives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sz="2800" dirty="0" smtClean="0"/>
              <a:t>gatekeepers may be focused on maintaining their own integrity/status within the community and would not let a researcher jeopardise their position.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sz="2800" dirty="0" smtClean="0"/>
              <a:t>They may only recruit participants that affirm their assumed status in the community.</a:t>
            </a:r>
            <a:r>
              <a:rPr lang="en-GB" altLang="en-US" sz="32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7416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altLang="en-US" sz="4000" dirty="0" smtClean="0">
                <a:effectLst/>
              </a:rPr>
              <a:t>Concluding Notes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 sz="3200" dirty="0" smtClean="0"/>
              <a:t>Inclusive research may often be intricately tied to the role of a gatekeeper . </a:t>
            </a:r>
          </a:p>
          <a:p>
            <a:pPr eaLnBrk="1" hangingPunct="1"/>
            <a:r>
              <a:rPr lang="en-GB" altLang="en-US" sz="3200" dirty="0" smtClean="0"/>
              <a:t>‘Credible knowledge’ is dependant on the gatekeeper’s involvement </a:t>
            </a:r>
          </a:p>
          <a:p>
            <a:r>
              <a:rPr lang="en-GB" altLang="en-US" sz="3200" dirty="0" smtClean="0"/>
              <a:t>Gatekeeper’s </a:t>
            </a:r>
            <a:r>
              <a:rPr lang="en-GB" altLang="en-US" sz="3200" dirty="0"/>
              <a:t>involvement </a:t>
            </a:r>
            <a:r>
              <a:rPr lang="en-GB" altLang="en-US" sz="3200" dirty="0" smtClean="0"/>
              <a:t>may reduce the participant’s ownership or control in that research process.</a:t>
            </a:r>
          </a:p>
        </p:txBody>
      </p:sp>
    </p:spTree>
    <p:extLst>
      <p:ext uri="{BB962C8B-B14F-4D97-AF65-F5344CB8AC3E}">
        <p14:creationId xmlns:p14="http://schemas.microsoft.com/office/powerpoint/2010/main" val="233545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altLang="en-US" sz="4000" dirty="0" smtClean="0">
                <a:effectLst/>
              </a:rPr>
              <a:t>Concluding Notes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801" y="1845734"/>
            <a:ext cx="7924800" cy="4023360"/>
          </a:xfrm>
        </p:spPr>
        <p:txBody>
          <a:bodyPr>
            <a:noAutofit/>
          </a:bodyPr>
          <a:lstStyle/>
          <a:p>
            <a:r>
              <a:rPr lang="en-GB" altLang="en-US" sz="2800" dirty="0"/>
              <a:t>This is vital for research that claims to challenge stereotypes around an already marginalised community, as it can end up reinforcing these marginalised communities as </a:t>
            </a:r>
            <a:r>
              <a:rPr lang="en-GB" altLang="en-US" sz="2800" dirty="0" smtClean="0"/>
              <a:t>problematised </a:t>
            </a:r>
            <a:r>
              <a:rPr lang="en-GB" altLang="en-US" sz="2800" dirty="0"/>
              <a:t>groups.</a:t>
            </a:r>
          </a:p>
          <a:p>
            <a:pPr eaLnBrk="1" hangingPunct="1"/>
            <a:endParaRPr lang="en-GB" altLang="en-US" sz="2800" dirty="0" smtClean="0"/>
          </a:p>
          <a:p>
            <a:pPr eaLnBrk="1" hangingPunct="1"/>
            <a:r>
              <a:rPr lang="en-GB" altLang="en-US" sz="2800" dirty="0" smtClean="0"/>
              <a:t>Possible step forward </a:t>
            </a:r>
            <a:r>
              <a:rPr lang="en-GB" altLang="en-US" sz="2800" dirty="0" smtClean="0">
                <a:sym typeface="Wingdings" panose="05000000000000000000" pitchFamily="2" charset="2"/>
              </a:rPr>
              <a:t></a:t>
            </a:r>
            <a:r>
              <a:rPr lang="en-GB" altLang="en-US" sz="2800" dirty="0" smtClean="0"/>
              <a:t>Situational Ethics: Taking context into account in order to be ethical</a:t>
            </a:r>
          </a:p>
          <a:p>
            <a:pPr eaLnBrk="1" hangingPunct="1"/>
            <a:r>
              <a:rPr lang="en-GB" altLang="en-US" sz="2800" dirty="0" smtClean="0"/>
              <a:t>Research must aim for inclusive knowledge base rather than following a set ethical template. </a:t>
            </a:r>
          </a:p>
        </p:txBody>
      </p:sp>
    </p:spTree>
    <p:extLst>
      <p:ext uri="{BB962C8B-B14F-4D97-AF65-F5344CB8AC3E}">
        <p14:creationId xmlns:p14="http://schemas.microsoft.com/office/powerpoint/2010/main" val="3380006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/>
              <a:t>References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>
                <a:solidFill>
                  <a:schemeClr val="tx1"/>
                </a:solidFill>
              </a:rPr>
              <a:t>Clark, T. (2011). Gaining and Maintaining Access Exploring the Mechanisms that Support and Challenge the Relationship between Gatekeepers and Researchers. </a:t>
            </a:r>
            <a:r>
              <a:rPr lang="en-GB" i="1" dirty="0">
                <a:solidFill>
                  <a:schemeClr val="tx1"/>
                </a:solidFill>
              </a:rPr>
              <a:t>Qualitative Social Work</a:t>
            </a:r>
            <a:r>
              <a:rPr lang="en-GB" dirty="0">
                <a:solidFill>
                  <a:schemeClr val="tx1"/>
                </a:solidFill>
              </a:rPr>
              <a:t>, 10(4), 485-502.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Das, C., &amp; McAreavey, R. (2013). A delicate balancing act: Negotiating with gatekeepers for ethical research when researching minority communities. </a:t>
            </a:r>
            <a:r>
              <a:rPr lang="en-GB" i="1" dirty="0" smtClean="0">
                <a:solidFill>
                  <a:schemeClr val="tx1"/>
                </a:solidFill>
              </a:rPr>
              <a:t>International Journal of Qualitative Methods</a:t>
            </a:r>
            <a:r>
              <a:rPr lang="en-GB" dirty="0" smtClean="0">
                <a:solidFill>
                  <a:schemeClr val="tx1"/>
                </a:solidFill>
              </a:rPr>
              <a:t>, 12(1), 113-131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Rizvi, S. and Limbrick, P. (2015). Provision for learners with SLD/PMLD from ethnic minority families. In  </a:t>
            </a:r>
            <a:r>
              <a:rPr lang="en-GB" i="1" dirty="0" smtClean="0">
                <a:solidFill>
                  <a:schemeClr val="tx1"/>
                </a:solidFill>
              </a:rPr>
              <a:t>The Routledge Companion to Severe, Profound and Multiple Learning</a:t>
            </a:r>
            <a:r>
              <a:rPr lang="en-GB" dirty="0" smtClean="0">
                <a:solidFill>
                  <a:schemeClr val="tx1"/>
                </a:solidFill>
              </a:rPr>
              <a:t> , edited by Lacey, P., Ashdown, R., Jones, P., Lawson, H. and Pipe, M.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Rizvi, S. (2015)(in press). </a:t>
            </a:r>
            <a:r>
              <a:rPr lang="en-GB" dirty="0">
                <a:solidFill>
                  <a:schemeClr val="tx1"/>
                </a:solidFill>
              </a:rPr>
              <a:t>Exploring British Pakistani mothers  perception of their child with disability: insights from a UK </a:t>
            </a:r>
            <a:r>
              <a:rPr lang="en-GB" dirty="0" smtClean="0">
                <a:solidFill>
                  <a:schemeClr val="tx1"/>
                </a:solidFill>
              </a:rPr>
              <a:t>context. </a:t>
            </a:r>
            <a:r>
              <a:rPr lang="en-GB" i="1" dirty="0">
                <a:solidFill>
                  <a:schemeClr val="tx1"/>
                </a:solidFill>
              </a:rPr>
              <a:t>Journal of Research in Special Educational </a:t>
            </a:r>
            <a:r>
              <a:rPr lang="en-GB" i="1" dirty="0" smtClean="0">
                <a:solidFill>
                  <a:schemeClr val="tx1"/>
                </a:solidFill>
              </a:rPr>
              <a:t>Needs.</a:t>
            </a:r>
            <a:endParaRPr lang="en-GB" dirty="0" smtClean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5667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 you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2499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Role of Gatekeepers in researching ethnic minorities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845734"/>
            <a:ext cx="775716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 smtClean="0"/>
              <a:t>What are Gatekeepers?</a:t>
            </a:r>
          </a:p>
          <a:p>
            <a:pPr marL="0" indent="0">
              <a:buNone/>
            </a:pPr>
            <a:endParaRPr lang="en-GB" sz="3200" dirty="0"/>
          </a:p>
          <a:p>
            <a:pPr marL="292608" lvl="1" indent="0">
              <a:buNone/>
            </a:pPr>
            <a:r>
              <a:rPr lang="en-GB" sz="3200" dirty="0" smtClean="0"/>
              <a:t>Play </a:t>
            </a:r>
            <a:r>
              <a:rPr lang="en-GB" sz="3200" dirty="0"/>
              <a:t>a crucial role  in qualitative research </a:t>
            </a:r>
            <a:endParaRPr lang="en-GB" sz="3200" dirty="0" smtClean="0"/>
          </a:p>
          <a:p>
            <a:pPr marL="292608" lvl="1" indent="0">
              <a:buNone/>
            </a:pPr>
            <a:r>
              <a:rPr lang="en-GB" sz="3200" dirty="0"/>
              <a:t>S</a:t>
            </a:r>
            <a:r>
              <a:rPr lang="en-GB" sz="3200" dirty="0" smtClean="0"/>
              <a:t>pecifically </a:t>
            </a:r>
            <a:r>
              <a:rPr lang="en-GB" sz="3200" dirty="0"/>
              <a:t>research that involves working with ethnic minorities by acting as mediators </a:t>
            </a:r>
            <a:endParaRPr lang="en-GB" sz="3200" dirty="0" smtClean="0"/>
          </a:p>
          <a:p>
            <a:pPr marL="292608" lvl="1" indent="0">
              <a:buNone/>
            </a:pPr>
            <a:r>
              <a:rPr lang="en-GB" sz="3200" dirty="0" smtClean="0"/>
              <a:t>Allow continued </a:t>
            </a:r>
            <a:r>
              <a:rPr lang="en-GB" sz="3200" dirty="0"/>
              <a:t>access between the researcher and the participants.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2585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Role of Gatekeepers in researching ethnic minorities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3058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 smtClean="0"/>
              <a:t>“They </a:t>
            </a:r>
            <a:r>
              <a:rPr lang="en-GB" sz="3200" dirty="0"/>
              <a:t>have the power to deny access to the </a:t>
            </a:r>
            <a:r>
              <a:rPr lang="en-GB" sz="3200" dirty="0" smtClean="0"/>
              <a:t>researcher  and </a:t>
            </a:r>
            <a:r>
              <a:rPr lang="en-GB" sz="3200" dirty="0"/>
              <a:t>they may also influence </a:t>
            </a:r>
            <a:r>
              <a:rPr lang="en-GB" sz="3200" dirty="0" smtClean="0"/>
              <a:t>whether </a:t>
            </a:r>
            <a:r>
              <a:rPr lang="en-GB" sz="3200" dirty="0"/>
              <a:t>individuals opt in and out of a process. By negotiating </a:t>
            </a:r>
            <a:r>
              <a:rPr lang="en-GB" sz="3200" dirty="0" smtClean="0"/>
              <a:t>directly </a:t>
            </a:r>
            <a:r>
              <a:rPr lang="en-GB" sz="3200" dirty="0"/>
              <a:t>with prospective research participants, </a:t>
            </a:r>
            <a:r>
              <a:rPr lang="en-GB" sz="3200" dirty="0" smtClean="0"/>
              <a:t>gatekeepers </a:t>
            </a:r>
            <a:r>
              <a:rPr lang="en-GB" sz="3200" dirty="0"/>
              <a:t>can speed up the recruitment process </a:t>
            </a:r>
            <a:r>
              <a:rPr lang="en-GB" sz="3200" dirty="0" smtClean="0"/>
              <a:t>. </a:t>
            </a:r>
            <a:r>
              <a:rPr lang="en-GB" sz="3200" dirty="0"/>
              <a:t>By acting as cultural mediators or </a:t>
            </a:r>
            <a:r>
              <a:rPr lang="en-GB" sz="3200" dirty="0" smtClean="0"/>
              <a:t>brokers they </a:t>
            </a:r>
            <a:r>
              <a:rPr lang="en-GB" sz="3200" dirty="0"/>
              <a:t>can help the researcher become more culturally </a:t>
            </a:r>
            <a:r>
              <a:rPr lang="en-GB" sz="3200" dirty="0" smtClean="0"/>
              <a:t>competent” 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(McAreavey and Das, 2013, </a:t>
            </a:r>
            <a:r>
              <a:rPr lang="en-GB" dirty="0" err="1" smtClean="0"/>
              <a:t>pg</a:t>
            </a:r>
            <a:r>
              <a:rPr lang="en-GB" dirty="0" smtClean="0"/>
              <a:t> 116).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82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Role of Gatekeepers in researching ethnic minorities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28800"/>
            <a:ext cx="8763000" cy="5105400"/>
          </a:xfrm>
        </p:spPr>
        <p:txBody>
          <a:bodyPr>
            <a:noAutofit/>
          </a:bodyPr>
          <a:lstStyle/>
          <a:p>
            <a:r>
              <a:rPr lang="en-GB" sz="2400" dirty="0"/>
              <a:t>Gatekeepers can </a:t>
            </a:r>
            <a:r>
              <a:rPr lang="en-GB" sz="2400" dirty="0" smtClean="0"/>
              <a:t>serve </a:t>
            </a:r>
            <a:r>
              <a:rPr lang="en-GB" sz="2400" dirty="0"/>
              <a:t>to legitimise the researcher  within the </a:t>
            </a:r>
            <a:r>
              <a:rPr lang="en-GB" sz="2400" dirty="0" smtClean="0"/>
              <a:t>community. </a:t>
            </a:r>
          </a:p>
          <a:p>
            <a:r>
              <a:rPr lang="en-GB" sz="2400" dirty="0" smtClean="0"/>
              <a:t>Exercise </a:t>
            </a:r>
            <a:r>
              <a:rPr lang="en-GB" sz="2400" dirty="0"/>
              <a:t>an asymmetrical power relationship with the researchers </a:t>
            </a:r>
            <a:endParaRPr lang="en-GB" sz="2400" dirty="0" smtClean="0"/>
          </a:p>
          <a:p>
            <a:r>
              <a:rPr lang="en-GB" sz="2400" dirty="0" smtClean="0"/>
              <a:t>Can </a:t>
            </a:r>
            <a:r>
              <a:rPr lang="en-GB" sz="2400" dirty="0"/>
              <a:t>influence various aspects of the research </a:t>
            </a:r>
            <a:r>
              <a:rPr lang="en-GB" sz="2400" dirty="0" smtClean="0"/>
              <a:t>process:</a:t>
            </a:r>
          </a:p>
          <a:p>
            <a:pPr lvl="1"/>
            <a:r>
              <a:rPr lang="en-GB" sz="2400" dirty="0"/>
              <a:t>W</a:t>
            </a:r>
            <a:r>
              <a:rPr lang="en-GB" sz="2400" dirty="0" smtClean="0"/>
              <a:t>hat counts </a:t>
            </a:r>
            <a:r>
              <a:rPr lang="en-GB" sz="2400" dirty="0"/>
              <a:t>as good research </a:t>
            </a:r>
            <a:endParaRPr lang="en-GB" sz="2400" dirty="0" smtClean="0"/>
          </a:p>
          <a:p>
            <a:pPr lvl="1"/>
            <a:r>
              <a:rPr lang="en-GB" sz="2400" dirty="0" smtClean="0"/>
              <a:t>What constitutes a good </a:t>
            </a:r>
            <a:r>
              <a:rPr lang="en-GB" sz="2400" dirty="0"/>
              <a:t>participants.  </a:t>
            </a:r>
            <a:endParaRPr lang="en-GB" sz="2400" dirty="0" smtClean="0"/>
          </a:p>
          <a:p>
            <a:r>
              <a:rPr lang="en-GB" sz="2400" dirty="0" smtClean="0"/>
              <a:t>Power dynamics, difference of values and trust  between the researcher and the gatekeeper therefore  </a:t>
            </a:r>
            <a:r>
              <a:rPr lang="en-GB" sz="2400" b="1" dirty="0" smtClean="0"/>
              <a:t>influences  issues around inclusion/exclusion of an already marginalised </a:t>
            </a:r>
            <a:r>
              <a:rPr lang="en-GB" sz="2400" dirty="0" smtClean="0"/>
              <a:t>minority group and how they are represented in the research.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676931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4000" dirty="0" smtClean="0"/>
              <a:t>Incentives to Engage in Research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5734"/>
            <a:ext cx="8305799" cy="40233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i="1" dirty="0" smtClean="0"/>
              <a:t>Why should Gatekeepers agree to facilitate your research process?</a:t>
            </a:r>
          </a:p>
          <a:p>
            <a:pPr marL="0" indent="0">
              <a:buNone/>
            </a:pPr>
            <a:r>
              <a:rPr lang="en-GB" sz="1800" dirty="0" smtClean="0"/>
              <a:t>Clark (2010) suggests three main mechanisms that support their engagement with research</a:t>
            </a:r>
          </a:p>
          <a:p>
            <a:r>
              <a:rPr lang="en-GB" sz="1800" dirty="0" smtClean="0"/>
              <a:t>Political Representation</a:t>
            </a:r>
          </a:p>
          <a:p>
            <a:r>
              <a:rPr lang="en-GB" sz="1800" dirty="0" smtClean="0"/>
              <a:t>Civic and Moral Responsibility </a:t>
            </a:r>
          </a:p>
          <a:p>
            <a:r>
              <a:rPr lang="en-GB" sz="1800" dirty="0" smtClean="0"/>
              <a:t>Good Practice and </a:t>
            </a:r>
            <a:r>
              <a:rPr lang="en-GB" sz="1800" dirty="0"/>
              <a:t>F</a:t>
            </a:r>
            <a:r>
              <a:rPr lang="en-GB" sz="1800" dirty="0" smtClean="0"/>
              <a:t>acilitating Change</a:t>
            </a:r>
          </a:p>
          <a:p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Other incentives/ rationale to engage in research might be</a:t>
            </a:r>
          </a:p>
          <a:p>
            <a:r>
              <a:rPr lang="en-GB" sz="1800" dirty="0" smtClean="0"/>
              <a:t>Perceived affiliation with a group/institution</a:t>
            </a:r>
          </a:p>
          <a:p>
            <a:r>
              <a:rPr lang="en-GB" sz="1800" dirty="0" smtClean="0"/>
              <a:t>Researcher positionality/status</a:t>
            </a:r>
          </a:p>
          <a:p>
            <a:endParaRPr lang="en-GB" sz="1800" dirty="0" smtClean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870583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The Gatekeepers in my Research with South Asian Families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51037"/>
            <a:ext cx="8534400" cy="4525963"/>
          </a:xfrm>
        </p:spPr>
        <p:txBody>
          <a:bodyPr>
            <a:normAutofit/>
          </a:bodyPr>
          <a:lstStyle/>
          <a:p>
            <a:r>
              <a:rPr lang="en-GB" sz="2400" dirty="0" smtClean="0"/>
              <a:t>MA research at University of Birmingham, “Provision for Learners with SLD/PMLD from Ethnic Minority </a:t>
            </a:r>
            <a:r>
              <a:rPr lang="en-GB" sz="2400" dirty="0"/>
              <a:t>F</a:t>
            </a:r>
            <a:r>
              <a:rPr lang="en-GB" sz="2400" dirty="0" smtClean="0"/>
              <a:t>amilies </a:t>
            </a:r>
            <a:r>
              <a:rPr lang="en-GB" sz="2400" dirty="0" smtClean="0">
                <a:ea typeface="SimSun"/>
              </a:rPr>
              <a:t>”- (Rizvi and Limbrick, 2015)</a:t>
            </a:r>
          </a:p>
          <a:p>
            <a:endParaRPr lang="en-GB" sz="2400" dirty="0" smtClean="0">
              <a:ea typeface="SimSun"/>
            </a:endParaRPr>
          </a:p>
          <a:p>
            <a:r>
              <a:rPr lang="en-GB" sz="2400" dirty="0" smtClean="0">
                <a:ea typeface="SimSun"/>
              </a:rPr>
              <a:t>MPhil research at University of Cambridge, “</a:t>
            </a:r>
            <a:r>
              <a:rPr lang="en-GB" sz="2400" i="1" dirty="0">
                <a:ea typeface="Calibri"/>
                <a:cs typeface="Calibri"/>
              </a:rPr>
              <a:t>Exploring South Asian Mothers’ Perception of their Child with Disability: Insights from a UK </a:t>
            </a:r>
            <a:r>
              <a:rPr lang="en-GB" sz="2400" i="1" dirty="0" smtClean="0">
                <a:ea typeface="Calibri"/>
                <a:cs typeface="Calibri"/>
              </a:rPr>
              <a:t>Context</a:t>
            </a:r>
            <a:r>
              <a:rPr lang="en-GB" sz="2400" dirty="0" smtClean="0">
                <a:latin typeface="Calibri"/>
                <a:ea typeface="Calibri"/>
                <a:cs typeface="Calibri"/>
              </a:rPr>
              <a:t>”- (</a:t>
            </a:r>
            <a:r>
              <a:rPr lang="en-GB" sz="2400" dirty="0" smtClean="0">
                <a:ea typeface="Calibri"/>
                <a:cs typeface="Calibri"/>
              </a:rPr>
              <a:t>Rizvi, 2015)</a:t>
            </a:r>
          </a:p>
          <a:p>
            <a:endParaRPr lang="en-GB" sz="2400" dirty="0" smtClean="0">
              <a:ea typeface="Calibri"/>
              <a:cs typeface="Calibri"/>
            </a:endParaRPr>
          </a:p>
          <a:p>
            <a:r>
              <a:rPr lang="en-GB" sz="2400" dirty="0" smtClean="0"/>
              <a:t>PhD research at University of Bristol, “</a:t>
            </a:r>
            <a:r>
              <a:rPr lang="en-GB" sz="2400" i="1" dirty="0">
                <a:ea typeface="Times New Roman"/>
                <a:cs typeface="Arial"/>
              </a:rPr>
              <a:t>South Asian Maternal Perspectives on having a Child with a Special Educational Need and/or </a:t>
            </a:r>
            <a:r>
              <a:rPr lang="en-GB" sz="2400" i="1" dirty="0" smtClean="0">
                <a:ea typeface="Times New Roman"/>
                <a:cs typeface="Arial"/>
              </a:rPr>
              <a:t>Disability”</a:t>
            </a:r>
            <a:endParaRPr lang="en-GB" sz="2400" i="1" dirty="0"/>
          </a:p>
        </p:txBody>
      </p:sp>
    </p:spTree>
    <p:extLst>
      <p:ext uri="{BB962C8B-B14F-4D97-AF65-F5344CB8AC3E}">
        <p14:creationId xmlns:p14="http://schemas.microsoft.com/office/powerpoint/2010/main" val="269084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90600"/>
            <a:ext cx="8229600" cy="762000"/>
          </a:xfrm>
        </p:spPr>
        <p:txBody>
          <a:bodyPr>
            <a:normAutofit/>
          </a:bodyPr>
          <a:lstStyle/>
          <a:p>
            <a:r>
              <a:rPr lang="en-GB" sz="4000" dirty="0" smtClean="0"/>
              <a:t>Rationale for Research Engagement</a:t>
            </a:r>
            <a:endParaRPr lang="en-GB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4040188" cy="1143000"/>
          </a:xfrm>
        </p:spPr>
        <p:txBody>
          <a:bodyPr/>
          <a:lstStyle/>
          <a:p>
            <a:r>
              <a:rPr lang="en-GB" b="1" dirty="0" smtClean="0"/>
              <a:t>Formal Gatekeepers (Schools) in Previous Studies</a:t>
            </a:r>
            <a:endParaRPr lang="en-GB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81000" y="3172968"/>
            <a:ext cx="4041648" cy="3913632"/>
          </a:xfrm>
        </p:spPr>
        <p:txBody>
          <a:bodyPr>
            <a:normAutofit/>
          </a:bodyPr>
          <a:lstStyle/>
          <a:p>
            <a:pPr lvl="0"/>
            <a:r>
              <a:rPr lang="en-GB" sz="2800" dirty="0"/>
              <a:t>Good Practice and Facilitating </a:t>
            </a:r>
            <a:r>
              <a:rPr lang="en-GB" sz="2800" dirty="0" smtClean="0"/>
              <a:t>Change</a:t>
            </a:r>
          </a:p>
          <a:p>
            <a:pPr lvl="0"/>
            <a:r>
              <a:rPr lang="en-GB" sz="2800" dirty="0" smtClean="0"/>
              <a:t>Affiliation with a Prestigious Academic Institution</a:t>
            </a:r>
            <a:endParaRPr lang="en-GB" sz="2800" dirty="0"/>
          </a:p>
          <a:p>
            <a:endParaRPr lang="en-GB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>
          <a:xfrm>
            <a:off x="4572000" y="1676400"/>
            <a:ext cx="4117975" cy="1447800"/>
          </a:xfrm>
        </p:spPr>
        <p:txBody>
          <a:bodyPr/>
          <a:lstStyle/>
          <a:p>
            <a:r>
              <a:rPr lang="en-GB" b="1" dirty="0" smtClean="0"/>
              <a:t>Informal Gatekeepers (Parent Support Group and community) in the </a:t>
            </a:r>
            <a:r>
              <a:rPr lang="en-GB" b="1" dirty="0"/>
              <a:t>C</a:t>
            </a:r>
            <a:r>
              <a:rPr lang="en-GB" b="1" dirty="0" smtClean="0"/>
              <a:t>urrent Study</a:t>
            </a:r>
            <a:endParaRPr lang="en-GB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3172968"/>
            <a:ext cx="4041648" cy="3913187"/>
          </a:xfrm>
        </p:spPr>
        <p:txBody>
          <a:bodyPr>
            <a:normAutofit/>
          </a:bodyPr>
          <a:lstStyle/>
          <a:p>
            <a:r>
              <a:rPr lang="en-GB" sz="2800" dirty="0"/>
              <a:t>Civic and Moral </a:t>
            </a:r>
            <a:r>
              <a:rPr lang="en-GB" sz="2800" dirty="0" smtClean="0"/>
              <a:t>Responsibility</a:t>
            </a:r>
          </a:p>
          <a:p>
            <a:r>
              <a:rPr lang="en-GB" sz="2800" dirty="0" smtClean="0"/>
              <a:t>Affiliation with Prestigious Academic Institution</a:t>
            </a:r>
          </a:p>
          <a:p>
            <a:r>
              <a:rPr lang="en-GB" sz="2800" dirty="0" smtClean="0"/>
              <a:t>Perceived insider status to the South Asian community</a:t>
            </a:r>
          </a:p>
          <a:p>
            <a:endParaRPr lang="en-GB" sz="2800" dirty="0" smtClean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379228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uiExpand="1" build="p"/>
      <p:bldP spid="4" grpId="0" build="p"/>
      <p:bldP spid="6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799"/>
            <a:ext cx="8449101" cy="47062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b="1" dirty="0" smtClean="0"/>
              <a:t>Parental Mistrust  and Coerced Consent</a:t>
            </a:r>
            <a:endParaRPr lang="en-GB" sz="3200" dirty="0" smtClean="0"/>
          </a:p>
          <a:p>
            <a:r>
              <a:rPr lang="en-GB" sz="3200" dirty="0" smtClean="0"/>
              <a:t>May find school setting intimidating</a:t>
            </a:r>
          </a:p>
          <a:p>
            <a:pPr lvl="1"/>
            <a:r>
              <a:rPr lang="en-GB" sz="2400" dirty="0" smtClean="0"/>
              <a:t>based on their own schooling experiences</a:t>
            </a:r>
          </a:p>
          <a:p>
            <a:pPr lvl="1"/>
            <a:r>
              <a:rPr lang="en-GB" sz="2400" dirty="0" smtClean="0"/>
              <a:t>Or due to their current relationship with their child 'schools. </a:t>
            </a:r>
            <a:endParaRPr lang="en-GB" sz="2400" dirty="0"/>
          </a:p>
          <a:p>
            <a:r>
              <a:rPr lang="en-GB" sz="3200" dirty="0" smtClean="0"/>
              <a:t>Ethical issues may have arisen regarding</a:t>
            </a:r>
          </a:p>
          <a:p>
            <a:pPr lvl="1"/>
            <a:r>
              <a:rPr lang="en-GB" sz="2400" dirty="0" smtClean="0"/>
              <a:t>reliability of answers given in a school-setting, </a:t>
            </a:r>
          </a:p>
          <a:p>
            <a:pPr lvl="1"/>
            <a:r>
              <a:rPr lang="en-GB" sz="2400" dirty="0" smtClean="0"/>
              <a:t>parents may have felt obligated to answer in favour of the School or not to express dissatisfaction.</a:t>
            </a:r>
          </a:p>
          <a:p>
            <a:r>
              <a:rPr lang="en-GB" sz="3200" dirty="0"/>
              <a:t>Calls Consent into </a:t>
            </a:r>
            <a:r>
              <a:rPr lang="en-GB" sz="3200" dirty="0" smtClean="0"/>
              <a:t>Question</a:t>
            </a:r>
            <a:endParaRPr lang="en-GB" sz="3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15240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GB" sz="4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Issues in working with </a:t>
            </a:r>
          </a:p>
          <a:p>
            <a:pPr algn="l"/>
            <a:r>
              <a:rPr lang="en-GB" sz="4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Formal </a:t>
            </a:r>
            <a:r>
              <a:rPr lang="en-GB" sz="4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Gatekeepers</a:t>
            </a:r>
            <a:endParaRPr lang="en-GB" sz="40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96514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820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200" b="1" dirty="0"/>
              <a:t>Parental Mistrust </a:t>
            </a:r>
            <a:r>
              <a:rPr lang="en-GB" sz="3200" b="1" dirty="0" smtClean="0"/>
              <a:t>and </a:t>
            </a:r>
            <a:r>
              <a:rPr lang="en-GB" sz="3200" b="1" dirty="0"/>
              <a:t>Coerced Consent</a:t>
            </a:r>
            <a:endParaRPr lang="en-GB" sz="3200" dirty="0"/>
          </a:p>
          <a:p>
            <a:r>
              <a:rPr lang="en-GB" sz="3200" dirty="0" smtClean="0"/>
              <a:t>Ethical </a:t>
            </a:r>
            <a:r>
              <a:rPr lang="en-GB" sz="3200" dirty="0"/>
              <a:t>concerns </a:t>
            </a:r>
            <a:r>
              <a:rPr lang="en-GB" sz="3200" dirty="0" smtClean="0"/>
              <a:t>about </a:t>
            </a:r>
            <a:r>
              <a:rPr lang="en-GB" sz="3200" dirty="0"/>
              <a:t>gaining permission from the school and parents to examine the annual reviews. </a:t>
            </a:r>
            <a:endParaRPr lang="en-GB" sz="3200" dirty="0" smtClean="0"/>
          </a:p>
          <a:p>
            <a:r>
              <a:rPr lang="en-GB" sz="3200" dirty="0" smtClean="0"/>
              <a:t>Verbal Consent &amp; Written </a:t>
            </a:r>
            <a:r>
              <a:rPr lang="en-GB" sz="3200" dirty="0"/>
              <a:t>P</a:t>
            </a:r>
            <a:r>
              <a:rPr lang="en-GB" sz="3200" dirty="0" smtClean="0"/>
              <a:t>arental </a:t>
            </a:r>
            <a:r>
              <a:rPr lang="en-GB" sz="3200" dirty="0"/>
              <a:t>C</a:t>
            </a:r>
            <a:r>
              <a:rPr lang="en-GB" sz="3200" dirty="0" smtClean="0"/>
              <a:t>onsent </a:t>
            </a:r>
            <a:r>
              <a:rPr lang="en-GB" sz="3200" dirty="0"/>
              <a:t>F</a:t>
            </a:r>
            <a:r>
              <a:rPr lang="en-GB" sz="3200" dirty="0" smtClean="0"/>
              <a:t>orms</a:t>
            </a:r>
          </a:p>
          <a:p>
            <a:r>
              <a:rPr lang="en-GB" sz="3200" dirty="0" smtClean="0"/>
              <a:t>Vulnerability of </a:t>
            </a:r>
            <a:r>
              <a:rPr lang="en-GB" sz="3200" dirty="0"/>
              <a:t>participants </a:t>
            </a:r>
            <a:endParaRPr lang="en-GB" sz="3200" dirty="0" smtClean="0"/>
          </a:p>
          <a:p>
            <a:r>
              <a:rPr lang="en-GB" sz="3200" dirty="0" smtClean="0"/>
              <a:t>Compromise of trust and integrity</a:t>
            </a:r>
            <a:endParaRPr lang="en-GB" sz="32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15240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GB" sz="4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Issues in working with </a:t>
            </a:r>
          </a:p>
          <a:p>
            <a:pPr algn="l"/>
            <a:r>
              <a:rPr lang="en-GB" sz="4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Formal </a:t>
            </a:r>
            <a:r>
              <a:rPr lang="en-GB" sz="4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</a:rPr>
              <a:t>Gatekeepers</a:t>
            </a:r>
            <a:endParaRPr lang="en-GB" sz="40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008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12167</TotalTime>
  <Words>998</Words>
  <Application>Microsoft Office PowerPoint</Application>
  <PresentationFormat>On-screen Show (4:3)</PresentationFormat>
  <Paragraphs>112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Retrospect</vt:lpstr>
      <vt:lpstr>Ethical Challenges  to Researching within a  South Asian Context</vt:lpstr>
      <vt:lpstr>Role of Gatekeepers in researching ethnic minorities</vt:lpstr>
      <vt:lpstr>Role of Gatekeepers in researching ethnic minorities</vt:lpstr>
      <vt:lpstr>Role of Gatekeepers in researching ethnic minorities</vt:lpstr>
      <vt:lpstr>Incentives to Engage in Research</vt:lpstr>
      <vt:lpstr>The Gatekeepers in my Research with South Asian Families</vt:lpstr>
      <vt:lpstr>Rationale for Research Engagement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Issues in working with  Informal Gatekeepers</vt:lpstr>
      <vt:lpstr>Issues in working with  Informal Gatekeepers</vt:lpstr>
      <vt:lpstr>Concluding Notes</vt:lpstr>
      <vt:lpstr>Concluding Notes</vt:lpstr>
      <vt:lpstr>References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Ethical Challenges to Researching within a South Asian Context</dc:title>
  <dc:creator>sana</dc:creator>
  <cp:lastModifiedBy>sana</cp:lastModifiedBy>
  <cp:revision>110</cp:revision>
  <dcterms:created xsi:type="dcterms:W3CDTF">2006-08-16T00:00:00Z</dcterms:created>
  <dcterms:modified xsi:type="dcterms:W3CDTF">2015-03-11T02:51:24Z</dcterms:modified>
</cp:coreProperties>
</file>